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9"/>
  </p:notesMasterIdLst>
  <p:sldIdLst>
    <p:sldId id="283" r:id="rId2"/>
    <p:sldId id="257" r:id="rId3"/>
    <p:sldId id="264" r:id="rId4"/>
    <p:sldId id="284" r:id="rId5"/>
    <p:sldId id="287" r:id="rId6"/>
    <p:sldId id="268" r:id="rId7"/>
    <p:sldId id="286" r:id="rId8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61"/>
    <a:srgbClr val="739BAE"/>
    <a:srgbClr val="A9D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CDD0D2-BAF1-464F-9F5D-ACDA4AD6FC15}">
  <a:tblStyle styleId="{07CDD0D2-BAF1-464F-9F5D-ACDA4AD6FC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5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85189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Presenter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2016-07-05 12:28:17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--------------------------------------------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speaker introduces role to RPB  process and notes role of second  speaker </a:t>
            </a:r>
            <a:endParaRPr/>
          </a:p>
        </p:txBody>
      </p:sp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1958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Presenter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2016-07-05 12:28:19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--------------------------------------------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Enhancing capacity for entities to  bemore effective Reiterate does not  change existing authorities </a:t>
            </a:r>
            <a:endParaRPr/>
          </a:p>
        </p:txBody>
      </p:sp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386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8049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9845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701675"/>
            <a:ext cx="4673600" cy="3505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97230" y="4439920"/>
            <a:ext cx="557784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949357" y="8878218"/>
            <a:ext cx="3021330" cy="46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954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0" name="Google Shape;15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0773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Presenter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2016-07-05 12:28:19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--------------------------------------------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Enhancing capacity for entities to  bemore effective Reiterate does not  change existing authorities </a:t>
            </a:r>
            <a:endParaRPr/>
          </a:p>
        </p:txBody>
      </p:sp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151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588BA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0" y="922020"/>
            <a:ext cx="9143999" cy="124967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0" y="3444239"/>
            <a:ext cx="9143999" cy="341375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2465070" y="2192012"/>
            <a:ext cx="4213859" cy="63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0055" y="3696872"/>
            <a:ext cx="8485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1D3261"/>
                </a:solidFill>
              </a:rPr>
              <a:t>Regional Coordination on Sand </a:t>
            </a:r>
          </a:p>
          <a:p>
            <a:pPr algn="ctr"/>
            <a:r>
              <a:rPr lang="en-US" sz="3200" b="1" dirty="0" smtClean="0">
                <a:solidFill>
                  <a:srgbClr val="1D3261"/>
                </a:solidFill>
              </a:rPr>
              <a:t>&amp; Sediment Resources</a:t>
            </a:r>
            <a:endParaRPr lang="en-US" sz="3200" b="1" dirty="0">
              <a:solidFill>
                <a:srgbClr val="1D326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043"/>
            <a:ext cx="9144000" cy="34416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761" y="5489448"/>
            <a:ext cx="2456280" cy="1280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3" y="5535168"/>
            <a:ext cx="2377441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3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3657600" y="308810"/>
            <a:ext cx="518160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smtClean="0">
                <a:solidFill>
                  <a:srgbClr val="739BAE"/>
                </a:solidFill>
                <a:latin typeface="Georgia"/>
                <a:ea typeface="Georgia"/>
                <a:cs typeface="Georgia"/>
                <a:sym typeface="Georgia"/>
              </a:rPr>
              <a:t>Panelists</a:t>
            </a:r>
            <a:endParaRPr sz="3600" b="0" i="0" u="none" strike="noStrike" cap="none" dirty="0">
              <a:solidFill>
                <a:srgbClr val="739BA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0" y="0"/>
            <a:ext cx="3222498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Mid-Atlantic Regional Ocean Action Plan	|</a:t>
            </a:r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3578469" y="1680294"/>
            <a:ext cx="5339862" cy="3973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SzPts val="2200"/>
              <a:buFont typeface="Noto Sans Symbols"/>
              <a:buChar char="❖"/>
            </a:pPr>
            <a:r>
              <a:rPr lang="en-US" sz="2400" b="1" dirty="0" smtClean="0">
                <a:solidFill>
                  <a:srgbClr val="1D3261"/>
                </a:solidFill>
              </a:rPr>
              <a:t>Tom Herrington, </a:t>
            </a:r>
            <a:r>
              <a:rPr lang="en-US" sz="2000" i="1" dirty="0" smtClean="0">
                <a:solidFill>
                  <a:srgbClr val="1D3261"/>
                </a:solidFill>
              </a:rPr>
              <a:t>Moderator</a:t>
            </a:r>
          </a:p>
          <a:p>
            <a:pPr lvl="1">
              <a:buSzPts val="2200"/>
            </a:pPr>
            <a:r>
              <a:rPr lang="en-US" sz="2000" b="1" i="1" dirty="0" smtClean="0">
                <a:solidFill>
                  <a:srgbClr val="1D3261"/>
                </a:solidFill>
              </a:rPr>
              <a:t>     </a:t>
            </a:r>
            <a:r>
              <a:rPr lang="en-US" sz="2000" i="1" dirty="0" smtClean="0">
                <a:solidFill>
                  <a:srgbClr val="1D3261"/>
                </a:solidFill>
              </a:rPr>
              <a:t>Associate Director, Urban Coast    </a:t>
            </a:r>
          </a:p>
          <a:p>
            <a:pPr lvl="1">
              <a:buSzPts val="2200"/>
            </a:pPr>
            <a:r>
              <a:rPr lang="en-US" sz="2000" i="1" dirty="0">
                <a:solidFill>
                  <a:srgbClr val="1D3261"/>
                </a:solidFill>
              </a:rPr>
              <a:t> </a:t>
            </a:r>
            <a:r>
              <a:rPr lang="en-US" sz="2000" i="1" dirty="0" smtClean="0">
                <a:solidFill>
                  <a:srgbClr val="1D3261"/>
                </a:solidFill>
              </a:rPr>
              <a:t>    Institute</a:t>
            </a:r>
          </a:p>
          <a:p>
            <a:pPr marL="342900" lvl="0" indent="-342900">
              <a:spcBef>
                <a:spcPts val="1200"/>
              </a:spcBef>
              <a:buSzPts val="2200"/>
              <a:buFont typeface="Noto Sans Symbols"/>
              <a:buChar char="❖"/>
            </a:pPr>
            <a:r>
              <a:rPr lang="en-US" sz="2400" b="1" dirty="0" smtClean="0">
                <a:solidFill>
                  <a:srgbClr val="1D3261"/>
                </a:solidFill>
              </a:rPr>
              <a:t>Jeff Waldner, P.G</a:t>
            </a:r>
            <a:r>
              <a:rPr lang="en-US" sz="2000" i="1" dirty="0" smtClean="0">
                <a:solidFill>
                  <a:srgbClr val="1D3261"/>
                </a:solidFill>
              </a:rPr>
              <a:t>., Physical Scientist/Oceanographer, BOEM</a:t>
            </a:r>
          </a:p>
          <a:p>
            <a:pPr marL="342900" lvl="0" indent="-342900">
              <a:spcBef>
                <a:spcPts val="1200"/>
              </a:spcBef>
              <a:buSzPts val="2200"/>
              <a:buFont typeface="Noto Sans Symbols"/>
              <a:buChar char="❖"/>
            </a:pPr>
            <a:r>
              <a:rPr lang="en-US" sz="2400" b="1" dirty="0" smtClean="0">
                <a:solidFill>
                  <a:srgbClr val="1D3261"/>
                </a:solidFill>
              </a:rPr>
              <a:t>Donald E. Cresitello, </a:t>
            </a:r>
            <a:r>
              <a:rPr lang="en-US" sz="2000" i="1" dirty="0" smtClean="0">
                <a:solidFill>
                  <a:srgbClr val="1D3261"/>
                </a:solidFill>
              </a:rPr>
              <a:t>Senior Coastal Planner, US Army Corps of Engineers</a:t>
            </a:r>
          </a:p>
          <a:p>
            <a:pPr marL="342900" lvl="0" indent="-342900">
              <a:spcBef>
                <a:spcPts val="1200"/>
              </a:spcBef>
              <a:buSzPts val="2200"/>
              <a:buFont typeface="Noto Sans Symbols"/>
              <a:buChar char="❖"/>
            </a:pPr>
            <a:r>
              <a:rPr lang="en-US" sz="2400" b="1" dirty="0" smtClean="0">
                <a:solidFill>
                  <a:srgbClr val="1D3261"/>
                </a:solidFill>
              </a:rPr>
              <a:t>Chris Constantino, </a:t>
            </a:r>
            <a:r>
              <a:rPr lang="en-US" sz="2000" i="1" dirty="0">
                <a:solidFill>
                  <a:srgbClr val="1D3261"/>
                </a:solidFill>
              </a:rPr>
              <a:t>Environmental Specialist 3/Project Manager, NJDEP- Division of Coastal Engineering</a:t>
            </a:r>
            <a:endParaRPr lang="en-US" sz="2000" i="1" dirty="0">
              <a:solidFill>
                <a:srgbClr val="1D326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85762" y="914399"/>
            <a:ext cx="8423275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Clr>
                <a:srgbClr val="588BA3"/>
              </a:buClr>
              <a:buSzPts val="2400"/>
            </a:pPr>
            <a:r>
              <a:rPr lang="en-US" sz="2800" b="1" cap="small" dirty="0" smtClean="0">
                <a:solidFill>
                  <a:srgbClr val="588BA3"/>
                </a:solidFill>
              </a:rPr>
              <a:t>Stewardship </a:t>
            </a:r>
            <a:r>
              <a:rPr lang="en-US" sz="2800" b="1" cap="small" dirty="0">
                <a:solidFill>
                  <a:srgbClr val="588BA3"/>
                </a:solidFill>
              </a:rPr>
              <a:t>Role</a:t>
            </a:r>
            <a:endParaRPr sz="2800" b="1" dirty="0"/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 smtClean="0">
                <a:latin typeface="+mn-lt"/>
              </a:rPr>
              <a:t>Responsible </a:t>
            </a:r>
            <a:r>
              <a:rPr lang="en-US" b="1" dirty="0">
                <a:latin typeface="+mn-lt"/>
              </a:rPr>
              <a:t>for managing </a:t>
            </a:r>
            <a:r>
              <a:rPr lang="en-US" b="1" dirty="0" smtClean="0">
                <a:latin typeface="+mn-lt"/>
              </a:rPr>
              <a:t>Outer </a:t>
            </a:r>
            <a:r>
              <a:rPr lang="en-US" b="1" dirty="0">
                <a:latin typeface="+mn-lt"/>
              </a:rPr>
              <a:t>Continental Shelf (OCS) non-energy marine mineral </a:t>
            </a:r>
            <a:r>
              <a:rPr lang="en-US" b="1" dirty="0" smtClean="0">
                <a:latin typeface="+mn-lt"/>
              </a:rPr>
              <a:t>resources, particularly </a:t>
            </a:r>
            <a:r>
              <a:rPr lang="en-US" b="1" dirty="0">
                <a:latin typeface="+mn-lt"/>
              </a:rPr>
              <a:t>sand and gravel used to foster coastal </a:t>
            </a:r>
            <a:r>
              <a:rPr lang="en-US" b="1" dirty="0" smtClean="0">
                <a:latin typeface="+mn-lt"/>
              </a:rPr>
              <a:t>resilience.  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>
                <a:latin typeface="+mn-lt"/>
              </a:rPr>
              <a:t> </a:t>
            </a:r>
            <a:r>
              <a:rPr lang="en-US" b="1" dirty="0" smtClean="0">
                <a:latin typeface="+mn-lt"/>
              </a:rPr>
              <a:t>Promote integrated adaptive </a:t>
            </a:r>
            <a:r>
              <a:rPr lang="en-US" b="1" dirty="0">
                <a:latin typeface="+mn-lt"/>
              </a:rPr>
              <a:t>resource management </a:t>
            </a:r>
            <a:r>
              <a:rPr lang="en-US" b="1" dirty="0" smtClean="0">
                <a:latin typeface="+mn-lt"/>
              </a:rPr>
              <a:t>principles </a:t>
            </a:r>
            <a:r>
              <a:rPr lang="en-US" b="1" dirty="0">
                <a:latin typeface="+mn-lt"/>
              </a:rPr>
              <a:t>and develop practicable mitigations to avoid </a:t>
            </a:r>
            <a:r>
              <a:rPr lang="en-US" b="1" dirty="0" smtClean="0">
                <a:latin typeface="+mn-lt"/>
              </a:rPr>
              <a:t>and/or minimize impacts.</a:t>
            </a:r>
            <a:endParaRPr lang="en-US" b="1" dirty="0"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88BA3"/>
              </a:buClr>
              <a:buSzPts val="2400"/>
            </a:pPr>
            <a:r>
              <a:rPr lang="en-US" sz="2800" b="1" i="0" u="none" strike="noStrike" cap="small" dirty="0" smtClean="0">
                <a:solidFill>
                  <a:srgbClr val="588BA3"/>
                </a:solidFill>
                <a:sym typeface="Arial"/>
              </a:rPr>
              <a:t>Program objectives</a:t>
            </a:r>
            <a:endParaRPr sz="1800" b="1" dirty="0"/>
          </a:p>
          <a:p>
            <a:pPr marL="828675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ea typeface="Arial"/>
                <a:cs typeface="Arial"/>
                <a:sym typeface="Arial"/>
              </a:rPr>
              <a:t>Sand Resource Evaluation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National Sand Inventory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ea typeface="Arial"/>
                <a:cs typeface="Arial"/>
                <a:sym typeface="Arial"/>
              </a:rPr>
              <a:t>Marine Minerals Information System</a:t>
            </a:r>
            <a:endParaRPr lang="en-US" b="1" i="0" u="none" strike="noStrike" cap="none" dirty="0" smtClean="0">
              <a:latin typeface="Arial"/>
              <a:ea typeface="Arial"/>
              <a:cs typeface="Arial"/>
              <a:sym typeface="Arial"/>
            </a:endParaRPr>
          </a:p>
          <a:p>
            <a:pPr marL="828675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cs typeface="Arial"/>
                <a:sym typeface="Arial"/>
              </a:rPr>
              <a:t>Resource Management and Optimization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cs typeface="Arial"/>
                <a:sym typeface="Arial"/>
              </a:rPr>
              <a:t>Address Infrastructure and Stakeholder Use Conflicts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cs typeface="Arial"/>
                <a:sym typeface="Arial"/>
              </a:rPr>
              <a:t>Environmental Studies and Operational Research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b="1" dirty="0" smtClean="0">
                <a:latin typeface="Arial"/>
                <a:cs typeface="Arial"/>
                <a:sym typeface="Arial"/>
              </a:rPr>
              <a:t>Collaboration, Partnership and Communication</a:t>
            </a:r>
            <a:endParaRPr b="1" dirty="0"/>
          </a:p>
        </p:txBody>
      </p:sp>
      <p:sp>
        <p:nvSpPr>
          <p:cNvPr id="121" name="Google Shape;121;p1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2159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BOEM - Marine Minerals Program </a:t>
            </a:r>
            <a:endParaRPr sz="32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0" y="-58616"/>
            <a:ext cx="9144000" cy="973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Georgia"/>
                <a:ea typeface="Georgia"/>
                <a:cs typeface="Georgia"/>
                <a:sym typeface="Georgia"/>
              </a:rPr>
              <a:t>USACE</a:t>
            </a:r>
            <a:endParaRPr lang="en-US" sz="2800" b="1" dirty="0">
              <a:solidFill>
                <a:schemeClr val="bg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algn="ctr"/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Sediment Deficits Across North Atlantic Division</a:t>
            </a:r>
            <a:endParaRPr sz="2800" b="1" dirty="0">
              <a:solidFill>
                <a:schemeClr val="bg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914399"/>
            <a:ext cx="9144000" cy="594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lvl="1" indent="0"/>
            <a:endParaRPr lang="en-US" sz="2900" b="1" dirty="0">
              <a:latin typeface="+mn-lt"/>
            </a:endParaRPr>
          </a:p>
          <a:p>
            <a:pPr marL="228600" lvl="1" indent="0"/>
            <a:r>
              <a:rPr lang="en-US" sz="4200" b="1" dirty="0" smtClean="0">
                <a:latin typeface="+mn-lt"/>
              </a:rPr>
              <a:t>New York District (NY and NJ)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Need – 94.5 MCY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deficit of 42.5 MCY for three projects: Sandy Hook to Barnegat Inlet, Section 1 and 2 (22.5 MCY), Long Beach, NY (20 MCY) and FIMP (23 MCY)</a:t>
            </a:r>
          </a:p>
          <a:p>
            <a:pPr marL="685800" lvl="3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Greater than anticipated use of existing borrow area following Hurricane Sandy</a:t>
            </a:r>
          </a:p>
          <a:p>
            <a:pPr marL="685800" lvl="3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High gravel content making dredging difficult</a:t>
            </a:r>
          </a:p>
          <a:p>
            <a:pPr marL="685800" lvl="3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Source no longer suitable based upon environmental considerations and local sponsor input on sand suitability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Offshore vs. </a:t>
            </a:r>
            <a:r>
              <a:rPr lang="en-US" sz="4200" dirty="0" err="1" smtClean="0">
                <a:latin typeface="+mn-lt"/>
              </a:rPr>
              <a:t>Nearshore</a:t>
            </a:r>
            <a:r>
              <a:rPr lang="en-US" sz="4200" dirty="0" smtClean="0">
                <a:latin typeface="+mn-lt"/>
              </a:rPr>
              <a:t>/navigation channel: Primarily offshore, with limited navigation channel opportunities like Long Beach, Rockaway and FIMP</a:t>
            </a:r>
          </a:p>
          <a:p>
            <a:pPr marL="228600" lvl="1" indent="0"/>
            <a:endParaRPr lang="en-US" sz="4200" dirty="0" smtClean="0">
              <a:latin typeface="+mn-lt"/>
            </a:endParaRPr>
          </a:p>
          <a:p>
            <a:pPr marL="228600" lvl="1" indent="0"/>
            <a:r>
              <a:rPr lang="en-US" sz="4200" b="1" dirty="0" smtClean="0">
                <a:latin typeface="+mn-lt"/>
              </a:rPr>
              <a:t>Philadelphia District (NJ and DE)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Need</a:t>
            </a:r>
            <a:r>
              <a:rPr lang="en-US" sz="4200" dirty="0">
                <a:latin typeface="+mn-lt"/>
              </a:rPr>
              <a:t> – </a:t>
            </a:r>
            <a:r>
              <a:rPr lang="en-US" sz="4200" dirty="0" smtClean="0">
                <a:latin typeface="+mn-lt"/>
              </a:rPr>
              <a:t>161.5 MCY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deficit for eleven projects (9 NJ, 2 DE) – 48 MCY 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Greater than anticipated use of existing borrow area following </a:t>
            </a:r>
            <a:r>
              <a:rPr lang="en-US" sz="4200" dirty="0" err="1" smtClean="0">
                <a:latin typeface="+mn-lt"/>
              </a:rPr>
              <a:t>Nor’Ida</a:t>
            </a:r>
            <a:r>
              <a:rPr lang="en-US" sz="4200" dirty="0" smtClean="0">
                <a:latin typeface="+mn-lt"/>
              </a:rPr>
              <a:t>, Hurricane Sandy and 2015/2016 Fall and Winter Storms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Current borrow areas must be reviewed closer to verify sand deficit estimate.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Offshore vs. </a:t>
            </a:r>
            <a:r>
              <a:rPr lang="en-US" sz="4200" dirty="0" err="1" smtClean="0">
                <a:latin typeface="+mn-lt"/>
              </a:rPr>
              <a:t>Nearshore</a:t>
            </a:r>
            <a:r>
              <a:rPr lang="en-US" sz="4200" dirty="0" smtClean="0">
                <a:latin typeface="+mn-lt"/>
              </a:rPr>
              <a:t>/navigation channel: Primarily offshore, with exception of Roosevelt Inlet in DE; ~4 projects utilize non-Federal navigation channels</a:t>
            </a:r>
          </a:p>
          <a:p>
            <a:pPr marL="228600" lvl="1" indent="0"/>
            <a:endParaRPr lang="en-US" sz="4200" dirty="0" smtClean="0">
              <a:latin typeface="+mn-lt"/>
            </a:endParaRPr>
          </a:p>
          <a:p>
            <a:pPr marL="228600" lvl="1" indent="0"/>
            <a:r>
              <a:rPr lang="en-US" sz="4200" b="1" dirty="0" smtClean="0">
                <a:latin typeface="+mn-lt"/>
              </a:rPr>
              <a:t>Baltimore District (MD)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Need</a:t>
            </a:r>
            <a:r>
              <a:rPr lang="en-US" sz="4200" dirty="0">
                <a:latin typeface="+mn-lt"/>
              </a:rPr>
              <a:t> – </a:t>
            </a:r>
            <a:r>
              <a:rPr lang="en-US" sz="4200" dirty="0" smtClean="0">
                <a:latin typeface="+mn-lt"/>
              </a:rPr>
              <a:t>7.2 MCY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Offshore Borrow vs. </a:t>
            </a:r>
            <a:r>
              <a:rPr lang="en-US" sz="4200" dirty="0" err="1" smtClean="0">
                <a:latin typeface="+mn-lt"/>
              </a:rPr>
              <a:t>Nearshore</a:t>
            </a:r>
            <a:r>
              <a:rPr lang="en-US" sz="4200" dirty="0" smtClean="0">
                <a:latin typeface="+mn-lt"/>
              </a:rPr>
              <a:t>/navigation channel: Offshore with limited inlet shoals</a:t>
            </a:r>
          </a:p>
          <a:p>
            <a:pPr marL="228600" lvl="1" indent="0"/>
            <a:endParaRPr lang="en-US" sz="3400" dirty="0" smtClean="0">
              <a:latin typeface="+mn-lt"/>
            </a:endParaRPr>
          </a:p>
          <a:p>
            <a:pPr marL="228600" lvl="1" indent="0"/>
            <a:r>
              <a:rPr lang="en-US" sz="4200" b="1" dirty="0" smtClean="0">
                <a:latin typeface="+mn-lt"/>
              </a:rPr>
              <a:t>Norfolk District (VA)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Need</a:t>
            </a:r>
            <a:r>
              <a:rPr lang="en-US" sz="4200" dirty="0">
                <a:latin typeface="+mn-lt"/>
              </a:rPr>
              <a:t> – </a:t>
            </a:r>
            <a:r>
              <a:rPr lang="en-US" sz="4200" dirty="0" smtClean="0">
                <a:latin typeface="+mn-lt"/>
              </a:rPr>
              <a:t>33.3 MCY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Sand deficit of 18 MCY for one project: Virginia Beach 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Greater than anticipated use of existing borrow area following various coastal storms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4200" dirty="0" smtClean="0">
                <a:latin typeface="+mn-lt"/>
              </a:rPr>
              <a:t>Increase use of defined borrow source by other agencies and organizations</a:t>
            </a:r>
          </a:p>
          <a:p>
            <a:pPr marL="457200" lvl="1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+mn-lt"/>
              </a:rPr>
              <a:t>Offshore Borrow vs. </a:t>
            </a:r>
            <a:r>
              <a:rPr lang="en-US" sz="4200" dirty="0" err="1" smtClean="0">
                <a:latin typeface="+mn-lt"/>
              </a:rPr>
              <a:t>Nearshore</a:t>
            </a:r>
            <a:r>
              <a:rPr lang="en-US" sz="4200" dirty="0" smtClean="0">
                <a:latin typeface="+mn-lt"/>
              </a:rPr>
              <a:t>/navigation channel: Primarily offshore with select areas in Atlantic Ocean Channel</a:t>
            </a:r>
          </a:p>
          <a:p>
            <a:pPr marL="228600" lvl="1" indent="0"/>
            <a:endParaRPr lang="en-US" sz="3400" dirty="0" smtClean="0">
              <a:latin typeface="+mn-lt"/>
            </a:endParaRPr>
          </a:p>
          <a:p>
            <a:pPr marL="228600" lvl="1" indent="0"/>
            <a:r>
              <a:rPr lang="en-US" sz="4200" b="1" dirty="0" smtClean="0">
                <a:solidFill>
                  <a:srgbClr val="FF0000"/>
                </a:solidFill>
                <a:latin typeface="+mn-lt"/>
              </a:rPr>
              <a:t>Sediment Need for the next 20 years – 134,000,000 CY from predominantly offshore borrow sources</a:t>
            </a:r>
          </a:p>
          <a:p>
            <a:pPr marL="228600" lvl="1" indent="0"/>
            <a:endParaRPr lang="en-US" sz="2500" dirty="0" smtClean="0"/>
          </a:p>
          <a:p>
            <a:pPr marL="228600" lvl="1" indent="0"/>
            <a:endParaRPr lang="en-US" dirty="0" smtClean="0"/>
          </a:p>
          <a:p>
            <a:pPr marL="228600" lvl="2" indent="0"/>
            <a:endParaRPr lang="en-US" sz="2100" dirty="0" smtClean="0"/>
          </a:p>
          <a:p>
            <a:pPr marL="22860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93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15900" y="880843"/>
            <a:ext cx="8763000" cy="5985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8BA3"/>
              </a:buClr>
              <a:buSzPts val="2400"/>
            </a:pPr>
            <a:r>
              <a:rPr lang="en-US" sz="1800" b="1" i="0" u="none" strike="noStrike" cap="small" dirty="0">
                <a:solidFill>
                  <a:srgbClr val="588BA3"/>
                </a:solidFill>
                <a:latin typeface="+mj-lt"/>
                <a:sym typeface="Arial"/>
              </a:rPr>
              <a:t>NJDEP – DCE’s Role</a:t>
            </a:r>
            <a:endParaRPr sz="1800" b="1" dirty="0">
              <a:latin typeface="+mj-lt"/>
            </a:endParaRPr>
          </a:p>
          <a:p>
            <a:pPr marL="828675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Char char="❖"/>
            </a:pPr>
            <a:r>
              <a:rPr lang="en-US" sz="1400" b="1" dirty="0">
                <a:latin typeface="+mj-lt"/>
                <a:cs typeface="Arial"/>
                <a:sym typeface="Arial"/>
              </a:rPr>
              <a:t>Administer NJ’s storm damage reduction projects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b="1" dirty="0">
                <a:latin typeface="+mj-lt"/>
                <a:cs typeface="Arial"/>
                <a:sym typeface="Arial"/>
              </a:rPr>
              <a:t>Manage/Fund storm damage reduction &amp; resiliency studies</a:t>
            </a:r>
          </a:p>
          <a:p>
            <a:pPr marL="828675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Char char="❖"/>
            </a:pPr>
            <a:r>
              <a:rPr lang="en-US" sz="1400" b="1" i="0" u="none" strike="noStrike" cap="none" dirty="0">
                <a:latin typeface="+mj-lt"/>
                <a:ea typeface="Arial"/>
                <a:cs typeface="Arial"/>
                <a:sym typeface="Arial"/>
              </a:rPr>
              <a:t>Liaison to stakeholders </a:t>
            </a:r>
            <a:r>
              <a:rPr lang="en-US" sz="1300" i="0" u="none" strike="noStrike" cap="none" dirty="0">
                <a:latin typeface="+mj-lt"/>
                <a:ea typeface="Arial"/>
                <a:cs typeface="Arial"/>
                <a:sym typeface="Arial"/>
              </a:rPr>
              <a:t>– </a:t>
            </a:r>
            <a:r>
              <a:rPr lang="en-US" sz="1300" dirty="0">
                <a:latin typeface="+mj-lt"/>
                <a:ea typeface="Arial"/>
                <a:cs typeface="Arial"/>
                <a:sym typeface="Arial"/>
              </a:rPr>
              <a:t>Municipalities/Counties/State &amp; Federal Agencies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b="1" i="0" u="none" strike="noStrike" cap="none" dirty="0">
                <a:latin typeface="+mj-lt"/>
                <a:ea typeface="Arial"/>
                <a:cs typeface="Arial"/>
                <a:sym typeface="Arial"/>
              </a:rPr>
              <a:t>Ident</a:t>
            </a:r>
            <a:r>
              <a:rPr lang="en-US" sz="1400" b="1" dirty="0">
                <a:latin typeface="+mj-lt"/>
                <a:ea typeface="Arial"/>
                <a:cs typeface="Arial"/>
                <a:sym typeface="Arial"/>
              </a:rPr>
              <a:t>ify Sand Resources</a:t>
            </a:r>
            <a:endParaRPr lang="en-US" sz="1400" b="1" i="0" u="none" strike="noStrike" cap="none" dirty="0">
              <a:latin typeface="+mj-lt"/>
              <a:ea typeface="Arial"/>
              <a:cs typeface="Arial"/>
              <a:sym typeface="Arial"/>
            </a:endParaRPr>
          </a:p>
          <a:p>
            <a:pPr marL="0" lvl="0" indent="0">
              <a:buClr>
                <a:srgbClr val="588BA3"/>
              </a:buClr>
              <a:buSzPts val="2400"/>
            </a:pPr>
            <a:r>
              <a:rPr lang="en-US" sz="1800" b="1" cap="small" dirty="0">
                <a:solidFill>
                  <a:srgbClr val="588BA3"/>
                </a:solidFill>
                <a:latin typeface="+mj-lt"/>
              </a:rPr>
              <a:t>Challenges</a:t>
            </a:r>
            <a:endParaRPr lang="en-US" sz="2000" b="1" dirty="0">
              <a:latin typeface="+mj-lt"/>
            </a:endParaRP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b="1" dirty="0">
                <a:latin typeface="+mj-lt"/>
                <a:cs typeface="Arial"/>
                <a:sym typeface="Arial"/>
              </a:rPr>
              <a:t>Sediment Budget and RSM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  <a:cs typeface="Arial"/>
                <a:sym typeface="Arial"/>
              </a:rPr>
              <a:t>Limited quantity and quality </a:t>
            </a:r>
            <a:r>
              <a:rPr lang="en-US" sz="1300" dirty="0">
                <a:latin typeface="+mj-lt"/>
                <a:cs typeface="Arial"/>
                <a:sym typeface="Arial"/>
              </a:rPr>
              <a:t>– within currently authorized borrow areas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  <a:cs typeface="Arial"/>
                <a:sym typeface="Arial"/>
              </a:rPr>
              <a:t>New Sources </a:t>
            </a:r>
            <a:r>
              <a:rPr lang="en-US" sz="1300" dirty="0">
                <a:latin typeface="+mj-lt"/>
                <a:cs typeface="Arial"/>
                <a:sym typeface="Arial"/>
              </a:rPr>
              <a:t>– Further away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  <a:cs typeface="Arial"/>
                <a:sym typeface="Arial"/>
              </a:rPr>
              <a:t>Sediment Budget Management within Project</a:t>
            </a:r>
          </a:p>
          <a:p>
            <a:pPr marL="1743075" lvl="3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300" dirty="0">
                <a:latin typeface="+mj-lt"/>
                <a:cs typeface="Arial"/>
                <a:sym typeface="Arial"/>
              </a:rPr>
              <a:t>Does the project need to be re-evaluated</a:t>
            </a:r>
          </a:p>
          <a:p>
            <a:pPr marL="1743075" lvl="3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300" dirty="0">
                <a:latin typeface="+mj-lt"/>
                <a:cs typeface="Arial"/>
                <a:sym typeface="Arial"/>
              </a:rPr>
              <a:t>Additional coordination with Resource agencies</a:t>
            </a:r>
          </a:p>
          <a:p>
            <a:pPr marL="1743075" lvl="3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300" dirty="0">
                <a:latin typeface="+mj-lt"/>
                <a:cs typeface="Arial"/>
                <a:sym typeface="Arial"/>
              </a:rPr>
              <a:t>Do current easements allow it</a:t>
            </a:r>
          </a:p>
          <a:p>
            <a:pPr marL="1743075" lvl="3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300" dirty="0">
                <a:latin typeface="+mj-lt"/>
                <a:cs typeface="Arial"/>
                <a:sym typeface="Arial"/>
              </a:rPr>
              <a:t>Sand is ‘Privately’ owned 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b="1" dirty="0">
                <a:latin typeface="+mj-lt"/>
                <a:cs typeface="Arial"/>
                <a:sym typeface="Arial"/>
              </a:rPr>
              <a:t>Fish and Wildlife impacts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</a:rPr>
              <a:t>Habitat impacts – Fisheries and BNB</a:t>
            </a:r>
          </a:p>
          <a:p>
            <a:pPr marL="1743075" lvl="3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</a:rPr>
              <a:t>Temporary vs Permanent (what to do to offset or minimize impacts)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</a:rPr>
              <a:t>Recreational concerns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b="1" dirty="0">
                <a:latin typeface="+mj-lt"/>
                <a:ea typeface="Arial"/>
                <a:cs typeface="Arial"/>
                <a:sym typeface="Arial"/>
              </a:rPr>
              <a:t>Competing interests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  <a:ea typeface="Arial"/>
                <a:cs typeface="Arial"/>
                <a:sym typeface="Arial"/>
              </a:rPr>
              <a:t>Windmills – transmission cables and footprint of farms</a:t>
            </a:r>
          </a:p>
          <a:p>
            <a:pPr marL="1285875" lvl="2" indent="-342900">
              <a:spcBef>
                <a:spcPts val="600"/>
              </a:spcBef>
              <a:buSzPts val="2000"/>
              <a:buFont typeface="Noto Sans Symbols"/>
              <a:buChar char="❖"/>
            </a:pPr>
            <a:r>
              <a:rPr lang="en-US" sz="1400" dirty="0">
                <a:latin typeface="+mj-lt"/>
                <a:ea typeface="Arial"/>
                <a:cs typeface="Arial"/>
                <a:sym typeface="Arial"/>
              </a:rPr>
              <a:t>Commercial Fisheries</a:t>
            </a:r>
          </a:p>
          <a:p>
            <a:pPr marL="828675" lvl="1" indent="-342900">
              <a:spcBef>
                <a:spcPts val="600"/>
              </a:spcBef>
              <a:buSzPts val="2000"/>
              <a:buFont typeface="Noto Sans Symbols"/>
              <a:buChar char="❖"/>
            </a:pPr>
            <a:endParaRPr lang="en-US" b="1" dirty="0"/>
          </a:p>
        </p:txBody>
      </p:sp>
      <p:sp>
        <p:nvSpPr>
          <p:cNvPr id="121" name="Google Shape;121;p1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2159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NJDEP – Division of Coastal Engineering</a:t>
            </a:r>
            <a:endParaRPr sz="2800" b="1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6748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body" idx="1"/>
          </p:nvPr>
        </p:nvSpPr>
        <p:spPr>
          <a:xfrm>
            <a:off x="609600" y="1219200"/>
            <a:ext cx="7545614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800" b="1" dirty="0" smtClean="0">
                <a:solidFill>
                  <a:srgbClr val="1D3261"/>
                </a:solidFill>
              </a:rPr>
              <a:t>Information </a:t>
            </a:r>
            <a:r>
              <a:rPr lang="en-US" sz="2800" b="1" dirty="0">
                <a:solidFill>
                  <a:srgbClr val="1D3261"/>
                </a:solidFill>
              </a:rPr>
              <a:t>sharing on best </a:t>
            </a:r>
            <a:r>
              <a:rPr lang="en-US" sz="2800" b="1" dirty="0" smtClean="0">
                <a:solidFill>
                  <a:srgbClr val="1D3261"/>
                </a:solidFill>
              </a:rPr>
              <a:t>practices</a:t>
            </a:r>
            <a:endParaRPr lang="en-US" sz="2800" b="1" dirty="0">
              <a:solidFill>
                <a:srgbClr val="1D3261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800" b="1" dirty="0" smtClean="0">
                <a:solidFill>
                  <a:srgbClr val="1D3261"/>
                </a:solidFill>
              </a:rPr>
              <a:t>Need </a:t>
            </a:r>
            <a:r>
              <a:rPr lang="en-US" sz="2800" b="1" dirty="0">
                <a:solidFill>
                  <a:srgbClr val="1D3261"/>
                </a:solidFill>
              </a:rPr>
              <a:t>for acknowledgement, discussion, and coordination on competing uses</a:t>
            </a:r>
          </a:p>
          <a:p>
            <a:pPr marL="342900" indent="-34290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800" b="1" dirty="0">
                <a:solidFill>
                  <a:srgbClr val="1D3261"/>
                </a:solidFill>
              </a:rPr>
              <a:t>S</a:t>
            </a:r>
            <a:r>
              <a:rPr lang="en-US" sz="2800" b="1" dirty="0" smtClean="0">
                <a:solidFill>
                  <a:srgbClr val="1D3261"/>
                </a:solidFill>
              </a:rPr>
              <a:t>haring </a:t>
            </a:r>
            <a:r>
              <a:rPr lang="en-US" sz="2800" b="1" dirty="0">
                <a:solidFill>
                  <a:srgbClr val="1D3261"/>
                </a:solidFill>
              </a:rPr>
              <a:t>insight on challenges such as permitting and time of year restrictions</a:t>
            </a:r>
          </a:p>
          <a:p>
            <a:pPr marL="342900" lvl="0" indent="-342900">
              <a:lnSpc>
                <a:spcPct val="80000"/>
              </a:lnSpc>
              <a:spcAft>
                <a:spcPts val="12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endParaRPr sz="2800" b="1" dirty="0">
              <a:solidFill>
                <a:srgbClr val="1D326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t="6000"/>
          <a:stretch/>
        </p:blipFill>
        <p:spPr>
          <a:xfrm>
            <a:off x="4876800" y="4206421"/>
            <a:ext cx="4267200" cy="26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1905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smtClean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Opportunities</a:t>
            </a:r>
            <a:endParaRPr sz="40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3657600" y="308810"/>
            <a:ext cx="518160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smtClean="0">
                <a:solidFill>
                  <a:srgbClr val="739BAE"/>
                </a:solidFill>
                <a:latin typeface="Georgia"/>
                <a:ea typeface="Georgia"/>
                <a:cs typeface="Georgia"/>
                <a:sym typeface="Georgia"/>
              </a:rPr>
              <a:t>Stakeholder Input &amp; Discussion</a:t>
            </a:r>
            <a:endParaRPr sz="2800" b="0" i="0" u="none" strike="noStrike" cap="none" dirty="0">
              <a:solidFill>
                <a:srgbClr val="739BA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0" y="0"/>
            <a:ext cx="3222498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Mid-Atlantic Regional Ocean Action Plan	|</a:t>
            </a:r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3657600" y="2393276"/>
            <a:ext cx="5181600" cy="207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SzPts val="2200"/>
              <a:buFont typeface="Noto Sans Symbols"/>
              <a:buChar char="❖"/>
            </a:pPr>
            <a:r>
              <a:rPr lang="en-US" sz="2800" b="1" dirty="0">
                <a:solidFill>
                  <a:srgbClr val="1D3261"/>
                </a:solidFill>
              </a:rPr>
              <a:t>O</a:t>
            </a:r>
            <a:r>
              <a:rPr lang="en-US" sz="2800" b="1" dirty="0" smtClean="0">
                <a:solidFill>
                  <a:srgbClr val="1D3261"/>
                </a:solidFill>
              </a:rPr>
              <a:t>ther </a:t>
            </a:r>
            <a:r>
              <a:rPr lang="en-US" sz="2800" b="1" dirty="0">
                <a:solidFill>
                  <a:srgbClr val="1D3261"/>
                </a:solidFill>
              </a:rPr>
              <a:t>issues we should coordinate on or consider related to sand and sediment resources?</a:t>
            </a:r>
          </a:p>
          <a:p>
            <a:pPr marL="342900" lvl="0" indent="-342900">
              <a:buSzPts val="2200"/>
              <a:buFont typeface="Noto Sans Symbols"/>
              <a:buChar char="❖"/>
            </a:pPr>
            <a:endParaRPr 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2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660</Words>
  <Application>Microsoft Office PowerPoint</Application>
  <PresentationFormat>On-screen Show (4:3)</PresentationFormat>
  <Paragraphs>105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Noto Sans Symbols</vt:lpstr>
      <vt:lpstr>Wingdings</vt:lpstr>
      <vt:lpstr>Office Theme</vt:lpstr>
      <vt:lpstr>PowerPoint Presentation</vt:lpstr>
      <vt:lpstr>Panelists</vt:lpstr>
      <vt:lpstr>PowerPoint Presentation</vt:lpstr>
      <vt:lpstr>PowerPoint Presentation</vt:lpstr>
      <vt:lpstr>PowerPoint Presentation</vt:lpstr>
      <vt:lpstr>PowerPoint Presentation</vt:lpstr>
      <vt:lpstr>Stakeholder Input &amp;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Herrington, Thomas</dc:creator>
  <cp:lastModifiedBy>Herrington, Thomas</cp:lastModifiedBy>
  <cp:revision>31</cp:revision>
  <dcterms:modified xsi:type="dcterms:W3CDTF">2019-03-18T20:37:10Z</dcterms:modified>
</cp:coreProperties>
</file>